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0"/>
  </p:handoutMasterIdLst>
  <p:sldIdLst>
    <p:sldId id="256" r:id="rId5"/>
    <p:sldId id="269" r:id="rId6"/>
    <p:sldId id="279" r:id="rId7"/>
    <p:sldId id="260" r:id="rId8"/>
    <p:sldId id="270" r:id="rId9"/>
    <p:sldId id="271" r:id="rId10"/>
    <p:sldId id="280" r:id="rId11"/>
    <p:sldId id="273" r:id="rId12"/>
    <p:sldId id="281" r:id="rId13"/>
    <p:sldId id="282" r:id="rId14"/>
    <p:sldId id="283" r:id="rId15"/>
    <p:sldId id="284" r:id="rId16"/>
    <p:sldId id="285" r:id="rId17"/>
    <p:sldId id="276" r:id="rId18"/>
    <p:sldId id="259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4660"/>
  </p:normalViewPr>
  <p:slideViewPr>
    <p:cSldViewPr snapToGrid="0">
      <p:cViewPr varScale="1">
        <p:scale>
          <a:sx n="70" d="100"/>
          <a:sy n="70" d="100"/>
        </p:scale>
        <p:origin x="72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1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B7032-F0D6-4A01-845E-F640D5DCE90C}" type="datetimeFigureOut">
              <a:rPr lang="nl-NL" smtClean="0"/>
              <a:t>26-1-2021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A04F1-D7F4-4979-9173-69F0753CB5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730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45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r>
              <a:rPr lang="nl-NL" dirty="0"/>
              <a:t>Verplaats deze vervolgens naar de achtergrond om de tekst te typen.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7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5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81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8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600" dirty="0"/>
              <a:t>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88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36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6120000" y="0"/>
            <a:ext cx="36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600" dirty="0"/>
              <a:t> 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9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72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kstvak 2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6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052000" y="1728000"/>
            <a:ext cx="77400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62569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  <p:sldLayoutId id="2147483653" r:id="rId5"/>
    <p:sldLayoutId id="2147483657" r:id="rId6"/>
    <p:sldLayoutId id="2147483654" r:id="rId7"/>
    <p:sldLayoutId id="2147483655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1E201F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-36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201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736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900064" cy="720000"/>
          </a:xfrm>
        </p:spPr>
        <p:txBody>
          <a:bodyPr>
            <a:normAutofit/>
          </a:bodyPr>
          <a:lstStyle/>
          <a:p>
            <a:r>
              <a:rPr lang="nl-NL" sz="2800" dirty="0"/>
              <a:t>Methode 2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341376" y="1476000"/>
            <a:ext cx="10472928" cy="4680000"/>
          </a:xfrm>
        </p:spPr>
        <p:txBody>
          <a:bodyPr/>
          <a:lstStyle/>
          <a:p>
            <a:r>
              <a:rPr lang="nl-NL" dirty="0"/>
              <a:t>Totale loonkosten verdelen over verschillende partijen</a:t>
            </a:r>
          </a:p>
          <a:p>
            <a:pPr lvl="1"/>
            <a:r>
              <a:rPr lang="nl-NL" dirty="0"/>
              <a:t>	</a:t>
            </a:r>
          </a:p>
          <a:p>
            <a:r>
              <a:rPr lang="nl-NL" dirty="0"/>
              <a:t>Partijen en arbeidsverdeling worden bepaald</a:t>
            </a:r>
          </a:p>
          <a:p>
            <a:r>
              <a:rPr lang="nl-NL" dirty="0"/>
              <a:t>Partijen zijn groepen planten die qua arbeid dicht bij elkaar liggen</a:t>
            </a:r>
          </a:p>
        </p:txBody>
      </p:sp>
    </p:spTree>
    <p:extLst>
      <p:ext uri="{BB962C8B-B14F-4D97-AF65-F5344CB8AC3E}">
        <p14:creationId xmlns:p14="http://schemas.microsoft.com/office/powerpoint/2010/main" val="1043279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900064" cy="720000"/>
          </a:xfrm>
        </p:spPr>
        <p:txBody>
          <a:bodyPr>
            <a:normAutofit/>
          </a:bodyPr>
          <a:lstStyle/>
          <a:p>
            <a:r>
              <a:rPr lang="nl-NL" sz="2800" dirty="0"/>
              <a:t>Methode 3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341376" y="1476000"/>
            <a:ext cx="10472928" cy="4680000"/>
          </a:xfrm>
        </p:spPr>
        <p:txBody>
          <a:bodyPr/>
          <a:lstStyle/>
          <a:p>
            <a:r>
              <a:rPr lang="nl-NL" dirty="0"/>
              <a:t>arbeidskosten toewijzen a.d.h.v. </a:t>
            </a:r>
            <a:r>
              <a:rPr lang="nl-NL" dirty="0" err="1"/>
              <a:t>teelttechnische</a:t>
            </a:r>
            <a:r>
              <a:rPr lang="nl-NL" dirty="0"/>
              <a:t>  handelingen </a:t>
            </a:r>
          </a:p>
          <a:p>
            <a:endParaRPr lang="nl-NL" dirty="0"/>
          </a:p>
          <a:p>
            <a:r>
              <a:rPr lang="nl-NL" dirty="0"/>
              <a:t>= toekennen van “genormaliseerde waarde” aan de verschillende teelthandelingen (taaktijden, manuren)	</a:t>
            </a:r>
          </a:p>
          <a:p>
            <a:endParaRPr lang="nl-NL" dirty="0"/>
          </a:p>
          <a:p>
            <a:r>
              <a:rPr lang="nl-NL" dirty="0"/>
              <a:t>Toekennen van arbeidskosten per verschillende handelingen aan de hand van een gemiddeld loon  </a:t>
            </a:r>
          </a:p>
          <a:p>
            <a:endParaRPr lang="nl-NL" dirty="0"/>
          </a:p>
          <a:p>
            <a:endParaRPr lang="nl-NL" dirty="0"/>
          </a:p>
          <a:p>
            <a:r>
              <a:rPr lang="nl-NL" b="1" u="sng" dirty="0"/>
              <a:t>METHODE 3 gebruiken wij voor de opdracht</a:t>
            </a:r>
          </a:p>
        </p:txBody>
      </p:sp>
    </p:spTree>
    <p:extLst>
      <p:ext uri="{BB962C8B-B14F-4D97-AF65-F5344CB8AC3E}">
        <p14:creationId xmlns:p14="http://schemas.microsoft.com/office/powerpoint/2010/main" val="3594607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bedrijfskosten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/>
              <a:t>Kosten om het bedrijf operationeel te houden</a:t>
            </a:r>
          </a:p>
          <a:p>
            <a:pPr lvl="1"/>
            <a:r>
              <a:rPr lang="nl-NL" dirty="0"/>
              <a:t>	- verzekeringen</a:t>
            </a:r>
          </a:p>
          <a:p>
            <a:pPr lvl="1"/>
            <a:r>
              <a:rPr lang="nl-NL" dirty="0"/>
              <a:t>	- internet</a:t>
            </a:r>
          </a:p>
          <a:p>
            <a:pPr lvl="1"/>
            <a:r>
              <a:rPr lang="nl-NL" dirty="0"/>
              <a:t>	- lidmaatschappen</a:t>
            </a:r>
          </a:p>
          <a:p>
            <a:pPr lvl="1"/>
            <a:r>
              <a:rPr lang="nl-NL" dirty="0"/>
              <a:t>	- energie</a:t>
            </a:r>
          </a:p>
          <a:p>
            <a:pPr lvl="1"/>
            <a:r>
              <a:rPr lang="nl-NL" dirty="0"/>
              <a:t>	- transport</a:t>
            </a:r>
          </a:p>
          <a:p>
            <a:pPr lvl="1"/>
            <a:r>
              <a:rPr lang="nl-NL" dirty="0"/>
              <a:t>	- </a:t>
            </a:r>
            <a:r>
              <a:rPr lang="nl-NL" dirty="0" err="1"/>
              <a:t>etc</a:t>
            </a:r>
            <a:r>
              <a:rPr lang="nl-NL" dirty="0"/>
              <a:t>….</a:t>
            </a:r>
          </a:p>
          <a:p>
            <a:pPr lvl="1"/>
            <a:endParaRPr lang="nl-NL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l-NL" dirty="0"/>
              <a:t>Hoe is het aandeel te bepalen?</a:t>
            </a:r>
          </a:p>
          <a:p>
            <a:pPr marL="1485900" lvl="2" indent="-342900"/>
            <a:r>
              <a:rPr lang="nl-NL" dirty="0"/>
              <a:t>Bedrijfskosten delen door het aantal producten</a:t>
            </a:r>
          </a:p>
          <a:p>
            <a:pPr marL="1485900" lvl="2" indent="-342900"/>
            <a:r>
              <a:rPr lang="nl-NL" dirty="0"/>
              <a:t>Bedrijfskosten verdelen over teeltoppervlakte</a:t>
            </a:r>
          </a:p>
          <a:p>
            <a:pPr lvl="3" indent="0">
              <a:buNone/>
            </a:pPr>
            <a:r>
              <a:rPr lang="nl-NL" dirty="0"/>
              <a:t>(</a:t>
            </a:r>
            <a:r>
              <a:rPr lang="nl-NL" b="1" dirty="0"/>
              <a:t>deze gebruiken we</a:t>
            </a:r>
            <a:r>
              <a:rPr lang="nl-N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98112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290464" cy="720000"/>
          </a:xfrm>
        </p:spPr>
        <p:txBody>
          <a:bodyPr>
            <a:normAutofit/>
          </a:bodyPr>
          <a:lstStyle/>
          <a:p>
            <a:r>
              <a:rPr lang="nl-NL" dirty="0"/>
              <a:t>Wat nog meer in de kostprijs?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/>
              <a:t>Transport</a:t>
            </a:r>
          </a:p>
          <a:p>
            <a:r>
              <a:rPr lang="nl-NL" dirty="0"/>
              <a:t>Klaarmaken bestellingen</a:t>
            </a:r>
          </a:p>
          <a:p>
            <a:r>
              <a:rPr lang="nl-NL" dirty="0"/>
              <a:t>Rente</a:t>
            </a:r>
          </a:p>
          <a:p>
            <a:r>
              <a:rPr lang="nl-NL" dirty="0"/>
              <a:t>Investeringen</a:t>
            </a:r>
          </a:p>
          <a:p>
            <a:r>
              <a:rPr lang="nl-NL" dirty="0"/>
              <a:t>uitval</a:t>
            </a:r>
          </a:p>
        </p:txBody>
      </p:sp>
    </p:spTree>
    <p:extLst>
      <p:ext uri="{BB962C8B-B14F-4D97-AF65-F5344CB8AC3E}">
        <p14:creationId xmlns:p14="http://schemas.microsoft.com/office/powerpoint/2010/main" val="3645543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753760" cy="720000"/>
          </a:xfrm>
        </p:spPr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902208" y="1476000"/>
            <a:ext cx="8607552" cy="4680000"/>
          </a:xfrm>
        </p:spPr>
        <p:txBody>
          <a:bodyPr>
            <a:normAutofit lnSpcReduction="10000"/>
          </a:bodyPr>
          <a:lstStyle/>
          <a:p>
            <a:pPr indent="0">
              <a:spcAft>
                <a:spcPts val="0"/>
              </a:spcAft>
              <a:buNone/>
            </a:pPr>
            <a:r>
              <a:rPr lang="nl-NL" b="1" u="sng" dirty="0">
                <a:latin typeface="Tahoma" panose="020B0604030504040204" pitchFamily="34" charset="0"/>
                <a:ea typeface="Times New Roman" panose="02020603050405020304" pitchFamily="18" charset="0"/>
              </a:rPr>
              <a:t>Stap 2: gewas en arbeid</a:t>
            </a:r>
            <a:endParaRPr lang="nl-N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spcAft>
                <a:spcPts val="0"/>
              </a:spcAft>
              <a:buNone/>
            </a:pPr>
            <a:r>
              <a:rPr lang="nl-NL" dirty="0">
                <a:latin typeface="Tahoma" panose="020B0604030504040204" pitchFamily="34" charset="0"/>
                <a:ea typeface="Times New Roman" panose="02020603050405020304" pitchFamily="18" charset="0"/>
              </a:rPr>
              <a:t> </a:t>
            </a:r>
            <a:endParaRPr lang="nl-N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Kies een belangrijkgewas van je BPV bedrijf</a:t>
            </a:r>
            <a:endParaRPr lang="nl-NL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Bepaal de oppervlakte ( hoeveel procent van het geheel)</a:t>
            </a:r>
            <a:endParaRPr lang="nl-NL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Bepaal de teelt duur</a:t>
            </a:r>
            <a:endParaRPr lang="nl-NL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Bepaal het aantal planten met de kostprijs per plant en de totale kosten</a:t>
            </a:r>
            <a:endParaRPr lang="nl-NL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Bepaal de teelthandelingen die nodig zijn voor dit gewas.</a:t>
            </a:r>
            <a:endParaRPr lang="nl-NL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nl-NL" dirty="0">
                <a:latin typeface="Tahoma" panose="020B0604030504040204" pitchFamily="34" charset="0"/>
                <a:ea typeface="Times New Roman" panose="02020603050405020304" pitchFamily="18" charset="0"/>
              </a:rPr>
              <a:t>Doel van de teelthandelingen</a:t>
            </a:r>
            <a:endParaRPr lang="nl-N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nl-NL" dirty="0">
                <a:latin typeface="Tahoma" panose="020B0604030504040204" pitchFamily="34" charset="0"/>
                <a:ea typeface="Times New Roman" panose="02020603050405020304" pitchFamily="18" charset="0"/>
              </a:rPr>
              <a:t>Manuren per teelthandeling</a:t>
            </a:r>
            <a:endParaRPr lang="nl-N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nl-NL" dirty="0">
                <a:latin typeface="Tahoma" panose="020B0604030504040204" pitchFamily="34" charset="0"/>
                <a:ea typeface="Times New Roman" panose="02020603050405020304" pitchFamily="18" charset="0"/>
              </a:rPr>
              <a:t>Totaalaantal manuren nodig voor deze teelt</a:t>
            </a:r>
            <a:endParaRPr lang="nl-N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Zet het geheel in een overzichtelijke tabel</a:t>
            </a:r>
            <a:endParaRPr lang="nl-NL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Bepaal kostprijs uitgangsmateriaal per m2</a:t>
            </a:r>
            <a:endParaRPr lang="nl-NL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Bepaal arbeidskosten per m2</a:t>
            </a:r>
            <a:endParaRPr lang="nl-NL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788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665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692800" cy="72000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/>
              <a:t>Optimaliseren, periode 15</a:t>
            </a: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2088000" y="2133600"/>
            <a:ext cx="7200000" cy="1865376"/>
          </a:xfrm>
        </p:spPr>
        <p:txBody>
          <a:bodyPr>
            <a:normAutofit/>
          </a:bodyPr>
          <a:lstStyle/>
          <a:p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130032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56000" y="576000"/>
            <a:ext cx="8875680" cy="720000"/>
          </a:xfrm>
        </p:spPr>
        <p:txBody>
          <a:bodyPr>
            <a:normAutofit fontScale="90000"/>
          </a:bodyPr>
          <a:lstStyle/>
          <a:p>
            <a:r>
              <a:rPr lang="nl-NL" dirty="0"/>
              <a:t>Kostprijs: Wat hebben we gedaan?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2088000" y="1500384"/>
            <a:ext cx="7200000" cy="4680000"/>
          </a:xfrm>
        </p:spPr>
        <p:txBody>
          <a:bodyPr>
            <a:normAutofit/>
          </a:bodyPr>
          <a:lstStyle/>
          <a:p>
            <a:pPr marL="342900" indent="-342900"/>
            <a:r>
              <a:rPr lang="nl-NL" dirty="0"/>
              <a:t>Oriënterende opdracht: marktgericht teeltplan</a:t>
            </a:r>
          </a:p>
          <a:p>
            <a:pPr marL="342900" indent="-342900"/>
            <a:r>
              <a:rPr lang="nl-NL" dirty="0"/>
              <a:t>Hanteren KWINGIDS</a:t>
            </a:r>
          </a:p>
          <a:p>
            <a:pPr marL="342900" indent="-342900"/>
            <a:r>
              <a:rPr lang="nl-NL" dirty="0"/>
              <a:t>Kennismaking met saldoberekeningen</a:t>
            </a:r>
          </a:p>
          <a:p>
            <a:pPr marL="342900" indent="-342900"/>
            <a:r>
              <a:rPr lang="nl-NL" dirty="0"/>
              <a:t>Inleidende begrippen</a:t>
            </a:r>
          </a:p>
          <a:p>
            <a:pPr marL="342900" indent="-342900"/>
            <a:r>
              <a:rPr lang="nl-NL" dirty="0"/>
              <a:t>Lezen brochure kostprijsberekening hst 1+2</a:t>
            </a:r>
          </a:p>
          <a:p>
            <a:pPr marL="342900" indent="-342900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219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56000" y="576000"/>
            <a:ext cx="8875680" cy="720000"/>
          </a:xfrm>
        </p:spPr>
        <p:txBody>
          <a:bodyPr>
            <a:normAutofit/>
          </a:bodyPr>
          <a:lstStyle/>
          <a:p>
            <a:r>
              <a:rPr lang="nl-NL" dirty="0"/>
              <a:t>Kostprijs: Wat gaan we doen?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1185792" y="1536960"/>
            <a:ext cx="8153280" cy="4680000"/>
          </a:xfrm>
        </p:spPr>
        <p:txBody>
          <a:bodyPr>
            <a:normAutofit/>
          </a:bodyPr>
          <a:lstStyle/>
          <a:p>
            <a:pPr marL="342900" indent="-342900"/>
            <a:r>
              <a:rPr lang="nl-NL" dirty="0"/>
              <a:t>Kostprijsberekening in de praktijk</a:t>
            </a:r>
          </a:p>
          <a:p>
            <a:pPr marL="342900" indent="-342900"/>
            <a:r>
              <a:rPr lang="nl-NL" dirty="0"/>
              <a:t>Presentatie ( hoofdlijnen </a:t>
            </a:r>
            <a:r>
              <a:rPr lang="nl-NL" dirty="0" err="1"/>
              <a:t>hfst</a:t>
            </a:r>
            <a:r>
              <a:rPr lang="nl-NL" dirty="0"/>
              <a:t> 2)</a:t>
            </a:r>
          </a:p>
          <a:p>
            <a:pPr marL="342900" indent="-342900"/>
            <a:r>
              <a:rPr lang="nl-NL" dirty="0"/>
              <a:t>Starten met opdracht kostprijsberekening</a:t>
            </a:r>
          </a:p>
          <a:p>
            <a:pPr marL="342900" indent="-342900"/>
            <a:r>
              <a:rPr lang="nl-NL" dirty="0"/>
              <a:t>Lezen brochure kostprijsberekening tot en met </a:t>
            </a:r>
            <a:r>
              <a:rPr lang="nl-NL" dirty="0" err="1"/>
              <a:t>hfst</a:t>
            </a:r>
            <a:r>
              <a:rPr lang="nl-NL" dirty="0"/>
              <a:t> 3</a:t>
            </a:r>
          </a:p>
          <a:p>
            <a:pPr marL="342900" indent="-342900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9577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948832" cy="720000"/>
          </a:xfrm>
        </p:spPr>
        <p:txBody>
          <a:bodyPr>
            <a:normAutofit fontScale="90000"/>
          </a:bodyPr>
          <a:lstStyle/>
          <a:p>
            <a:r>
              <a:rPr lang="nl-NL" dirty="0"/>
              <a:t>Kostprijsberekening in de praktijk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/>
              <a:t>Productkosten</a:t>
            </a:r>
          </a:p>
          <a:p>
            <a:r>
              <a:rPr lang="nl-NL" dirty="0"/>
              <a:t>Arbeidskosten</a:t>
            </a:r>
          </a:p>
          <a:p>
            <a:r>
              <a:rPr lang="nl-NL" dirty="0"/>
              <a:t>Bedrijfskosten</a:t>
            </a:r>
          </a:p>
          <a:p>
            <a:r>
              <a:rPr lang="nl-NL" dirty="0"/>
              <a:t>Wat nog meer in de kostprijsberekening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66828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826912" cy="720000"/>
          </a:xfrm>
        </p:spPr>
        <p:txBody>
          <a:bodyPr/>
          <a:lstStyle/>
          <a:p>
            <a:r>
              <a:rPr lang="nl-NL" dirty="0"/>
              <a:t> productkosten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1011936" y="1476000"/>
            <a:ext cx="8961120" cy="4680000"/>
          </a:xfrm>
        </p:spPr>
        <p:txBody>
          <a:bodyPr/>
          <a:lstStyle/>
          <a:p>
            <a:r>
              <a:rPr lang="nl-NL" dirty="0"/>
              <a:t>Alle directe materiaalkosten per productie-eenheid van start tot `   einde teelt</a:t>
            </a:r>
          </a:p>
          <a:p>
            <a:pPr lvl="1"/>
            <a:r>
              <a:rPr lang="nl-NL" dirty="0"/>
              <a:t>	- plantgoed</a:t>
            </a:r>
          </a:p>
          <a:p>
            <a:pPr lvl="1"/>
            <a:r>
              <a:rPr lang="nl-NL" dirty="0"/>
              <a:t>	- Potten</a:t>
            </a:r>
          </a:p>
          <a:p>
            <a:pPr lvl="1"/>
            <a:r>
              <a:rPr lang="nl-NL" dirty="0"/>
              <a:t>	- Substraat</a:t>
            </a:r>
          </a:p>
          <a:p>
            <a:pPr lvl="1"/>
            <a:r>
              <a:rPr lang="nl-NL" dirty="0"/>
              <a:t>	- Hoezen</a:t>
            </a:r>
          </a:p>
          <a:p>
            <a:pPr lvl="1"/>
            <a:r>
              <a:rPr lang="nl-NL" dirty="0"/>
              <a:t>	- Etiketten</a:t>
            </a:r>
          </a:p>
          <a:p>
            <a:pPr lvl="1"/>
            <a:r>
              <a:rPr lang="nl-NL" dirty="0"/>
              <a:t>	-</a:t>
            </a:r>
            <a:r>
              <a:rPr lang="nl-NL" dirty="0" err="1"/>
              <a:t>Tray’s</a:t>
            </a:r>
            <a:endParaRPr lang="nl-NL" dirty="0"/>
          </a:p>
          <a:p>
            <a:pPr lvl="1"/>
            <a:r>
              <a:rPr lang="nl-NL" dirty="0"/>
              <a:t>	- </a:t>
            </a:r>
            <a:r>
              <a:rPr lang="nl-NL" dirty="0" err="1"/>
              <a:t>etc</a:t>
            </a:r>
            <a:r>
              <a:rPr lang="nl-NL" dirty="0"/>
              <a:t>…….</a:t>
            </a:r>
          </a:p>
          <a:p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2536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826912" cy="720000"/>
          </a:xfrm>
        </p:spPr>
        <p:txBody>
          <a:bodyPr/>
          <a:lstStyle/>
          <a:p>
            <a:r>
              <a:rPr lang="nl-NL" dirty="0"/>
              <a:t> arbeidskosten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182880" y="1476000"/>
            <a:ext cx="10594848" cy="4997952"/>
          </a:xfrm>
        </p:spPr>
        <p:txBody>
          <a:bodyPr>
            <a:normAutofit lnSpcReduction="10000"/>
          </a:bodyPr>
          <a:lstStyle/>
          <a:p>
            <a:r>
              <a:rPr lang="nl-NL" dirty="0"/>
              <a:t>Alle arbeidstijd die nodig is om een product te telen en verkoop klaar te</a:t>
            </a:r>
          </a:p>
          <a:p>
            <a:pPr indent="0">
              <a:buNone/>
            </a:pPr>
            <a:r>
              <a:rPr lang="nl-NL" dirty="0"/>
              <a:t>    maken</a:t>
            </a:r>
          </a:p>
          <a:p>
            <a:endParaRPr lang="nl-NL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l-NL" dirty="0"/>
              <a:t>Toewijsbare arbeid, o.a.:</a:t>
            </a:r>
          </a:p>
          <a:p>
            <a:pPr marL="1485900" lvl="2" indent="-342900"/>
            <a:r>
              <a:rPr lang="nl-NL" dirty="0"/>
              <a:t>Stekken</a:t>
            </a:r>
          </a:p>
          <a:p>
            <a:pPr marL="1485900" lvl="2" indent="-342900"/>
            <a:r>
              <a:rPr lang="nl-NL" dirty="0"/>
              <a:t>Oppotten</a:t>
            </a:r>
          </a:p>
          <a:p>
            <a:pPr marL="1485900" lvl="2" indent="-342900"/>
            <a:r>
              <a:rPr lang="nl-NL" dirty="0"/>
              <a:t>Snoeien</a:t>
            </a:r>
          </a:p>
          <a:p>
            <a:pPr marL="1485900" lvl="2" indent="-342900"/>
            <a:r>
              <a:rPr lang="nl-NL" dirty="0"/>
              <a:t>Wijder zetten</a:t>
            </a:r>
          </a:p>
          <a:p>
            <a:pPr marL="1485900" lvl="2" indent="-342900"/>
            <a:r>
              <a:rPr lang="nl-NL" dirty="0" err="1"/>
              <a:t>Verkoopklaarmaken</a:t>
            </a:r>
            <a:endParaRPr lang="nl-NL" dirty="0"/>
          </a:p>
          <a:p>
            <a:pPr marL="1485900" lvl="2" indent="-342900"/>
            <a:r>
              <a:rPr lang="nl-NL" dirty="0" err="1"/>
              <a:t>etc</a:t>
            </a:r>
            <a:r>
              <a:rPr lang="nl-NL" dirty="0"/>
              <a:t>…</a:t>
            </a:r>
          </a:p>
          <a:p>
            <a:pPr marL="1485900" lvl="2" indent="-342900"/>
            <a:endParaRPr lang="nl-NL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l-NL" dirty="0"/>
              <a:t>Niet toewijsbare arbeid, o.a.:</a:t>
            </a:r>
          </a:p>
          <a:p>
            <a:pPr marL="1485900" lvl="2" indent="-342900"/>
            <a:r>
              <a:rPr lang="nl-NL" dirty="0"/>
              <a:t>Boekhouding</a:t>
            </a:r>
          </a:p>
          <a:p>
            <a:pPr marL="1485900" lvl="2" indent="-342900"/>
            <a:r>
              <a:rPr lang="nl-NL" dirty="0"/>
              <a:t>Klanten ontvangen</a:t>
            </a:r>
          </a:p>
          <a:p>
            <a:pPr marL="1485900" lvl="2" indent="-342900"/>
            <a:r>
              <a:rPr lang="nl-NL" dirty="0" err="1"/>
              <a:t>Etc</a:t>
            </a:r>
            <a:r>
              <a:rPr lang="nl-NL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172825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900064" cy="720000"/>
          </a:xfrm>
        </p:spPr>
        <p:txBody>
          <a:bodyPr>
            <a:normAutofit/>
          </a:bodyPr>
          <a:lstStyle/>
          <a:p>
            <a:r>
              <a:rPr lang="nl-NL" sz="2800" dirty="0"/>
              <a:t>Verschillende berekeningsmethoden voor arbeid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341376" y="1476000"/>
            <a:ext cx="10472928" cy="4680000"/>
          </a:xfrm>
        </p:spPr>
        <p:txBody>
          <a:bodyPr/>
          <a:lstStyle/>
          <a:p>
            <a:r>
              <a:rPr lang="nl-NL" dirty="0"/>
              <a:t>Methode 1: arbeidskosten voor alle producten gelijk</a:t>
            </a:r>
          </a:p>
          <a:p>
            <a:r>
              <a:rPr lang="nl-NL" dirty="0"/>
              <a:t>Methode 2: totale loonkosten verdelen over verschillende partijen</a:t>
            </a:r>
          </a:p>
          <a:p>
            <a:r>
              <a:rPr lang="nl-NL" dirty="0"/>
              <a:t>Methode 3: arbeidskosten toewijzen a.d.h.v. </a:t>
            </a:r>
            <a:r>
              <a:rPr lang="nl-NL" dirty="0" err="1"/>
              <a:t>teelttechnische</a:t>
            </a:r>
            <a:r>
              <a:rPr lang="nl-NL" dirty="0"/>
              <a:t>  handelingen</a:t>
            </a:r>
          </a:p>
        </p:txBody>
      </p:sp>
    </p:spTree>
    <p:extLst>
      <p:ext uri="{BB962C8B-B14F-4D97-AF65-F5344CB8AC3E}">
        <p14:creationId xmlns:p14="http://schemas.microsoft.com/office/powerpoint/2010/main" val="418016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900064" cy="720000"/>
          </a:xfrm>
        </p:spPr>
        <p:txBody>
          <a:bodyPr>
            <a:normAutofit/>
          </a:bodyPr>
          <a:lstStyle/>
          <a:p>
            <a:r>
              <a:rPr lang="nl-NL" sz="2800" dirty="0"/>
              <a:t>Methode 1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341376" y="1476000"/>
            <a:ext cx="10472928" cy="4680000"/>
          </a:xfrm>
        </p:spPr>
        <p:txBody>
          <a:bodyPr/>
          <a:lstStyle/>
          <a:p>
            <a:r>
              <a:rPr lang="nl-NL" dirty="0"/>
              <a:t>arbeidskosten voor alle producten gelijk</a:t>
            </a:r>
          </a:p>
          <a:p>
            <a:pPr lvl="1"/>
            <a:r>
              <a:rPr lang="nl-NL" dirty="0"/>
              <a:t>	</a:t>
            </a:r>
          </a:p>
          <a:p>
            <a:pPr lvl="1"/>
            <a:r>
              <a:rPr lang="nl-NL" dirty="0"/>
              <a:t>Meest eenvoudige manier.</a:t>
            </a:r>
          </a:p>
          <a:p>
            <a:pPr lvl="1"/>
            <a:r>
              <a:rPr lang="nl-NL" dirty="0"/>
              <a:t>Producten verschillen onderling qua arbeid niet veel</a:t>
            </a:r>
          </a:p>
          <a:p>
            <a:pPr lvl="1"/>
            <a:r>
              <a:rPr lang="nl-NL" dirty="0"/>
              <a:t>Arbeidskosten = brutoloonkosten / aantal planten per jaar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087636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roeneWel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mbo zone.potx" id="{0BCAC3F8-4FF1-499E-BA49-5CC313878B9A}" vid="{F13681D8-602E-4945-A6E2-54F6374ECF34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FEFE2E46C86D4A9898CCC49B418B36" ma:contentTypeVersion="8" ma:contentTypeDescription="Een nieuw document maken." ma:contentTypeScope="" ma:versionID="21f30e843fc08326a90dfcc3df5d88f4">
  <xsd:schema xmlns:xsd="http://www.w3.org/2001/XMLSchema" xmlns:xs="http://www.w3.org/2001/XMLSchema" xmlns:p="http://schemas.microsoft.com/office/2006/metadata/properties" xmlns:ns2="2cb1c85b-b197-48cd-8bb1-fe9e9ee0096b" targetNamespace="http://schemas.microsoft.com/office/2006/metadata/properties" ma:root="true" ma:fieldsID="d1da33989067915997ea0975e1a45331" ns2:_="">
    <xsd:import namespace="2cb1c85b-b197-48cd-8bb1-fe9e9ee009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b1c85b-b197-48cd-8bb1-fe9e9ee009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DF1D6C-6604-4EE5-8D15-CFC1577F876A}"/>
</file>

<file path=customXml/itemProps2.xml><?xml version="1.0" encoding="utf-8"?>
<ds:datastoreItem xmlns:ds="http://schemas.openxmlformats.org/officeDocument/2006/customXml" ds:itemID="{EEF34250-8DD3-4EFA-A6E6-8B0AC62BE0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0776A0-7CC2-487E-8800-179061D01198}">
  <ds:schemaRefs>
    <ds:schemaRef ds:uri="http://schemas.microsoft.com/office/2006/metadata/properties"/>
    <ds:schemaRef ds:uri="915d7cad-3e71-4cea-95bb-ac32222adf06"/>
    <ds:schemaRef ds:uri="http://purl.org/dc/elements/1.1/"/>
    <ds:schemaRef ds:uri="http://purl.org/dc/terms/"/>
    <ds:schemaRef ds:uri="http://purl.org/dc/dcmitype/"/>
    <ds:schemaRef ds:uri="http://www.w3.org/XML/1998/namespace"/>
    <ds:schemaRef ds:uri="82ac19c3-1cff-4f70-a585-2de21a3866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 mbo zone</Template>
  <TotalTime>328</TotalTime>
  <Words>435</Words>
  <Application>Microsoft Office PowerPoint</Application>
  <PresentationFormat>Breedbeeld</PresentationFormat>
  <Paragraphs>101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Tahoma</vt:lpstr>
      <vt:lpstr>Times New Roman</vt:lpstr>
      <vt:lpstr>Verdana</vt:lpstr>
      <vt:lpstr>Kantoorthema</vt:lpstr>
      <vt:lpstr>PowerPoint-presentatie</vt:lpstr>
      <vt:lpstr>Optimaliseren, periode 15  </vt:lpstr>
      <vt:lpstr>Kostprijs: Wat hebben we gedaan?</vt:lpstr>
      <vt:lpstr>Kostprijs: Wat gaan we doen?</vt:lpstr>
      <vt:lpstr>Kostprijsberekening in de praktijk</vt:lpstr>
      <vt:lpstr> productkosten</vt:lpstr>
      <vt:lpstr> arbeidskosten</vt:lpstr>
      <vt:lpstr>Verschillende berekeningsmethoden voor arbeid</vt:lpstr>
      <vt:lpstr>Methode 1</vt:lpstr>
      <vt:lpstr>Methode 2</vt:lpstr>
      <vt:lpstr>Methode 3</vt:lpstr>
      <vt:lpstr>bedrijfskosten</vt:lpstr>
      <vt:lpstr>Wat nog meer in de kostprijs?</vt:lpstr>
      <vt:lpstr>opdracht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Piet Segers</dc:creator>
  <cp:lastModifiedBy>Ben Nienhuis</cp:lastModifiedBy>
  <cp:revision>66</cp:revision>
  <dcterms:created xsi:type="dcterms:W3CDTF">2018-09-27T09:40:51Z</dcterms:created>
  <dcterms:modified xsi:type="dcterms:W3CDTF">2021-01-26T11:40:43Z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0x010100F4FEFE2E46C86D4A9898CCC49B418B36</vt:lpwstr>
  </property>
</Properties>
</file>